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Roboto" charset="1" panose="02000000000000000000"/>
      <p:regular r:id="rId15"/>
    </p:embeddedFont>
    <p:embeddedFont>
      <p:font typeface="Roboto Bold" charset="1" panose="02000000000000000000"/>
      <p:regular r:id="rId16"/>
    </p:embeddedFont>
    <p:embeddedFont>
      <p:font typeface="Roboto Italics" charset="1" panose="02000000000000000000"/>
      <p:regular r:id="rId17"/>
    </p:embeddedFont>
    <p:embeddedFont>
      <p:font typeface="Roboto Bold Italics" charset="1" panose="020000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66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263724">
            <a:off x="16233521" y="-1817244"/>
            <a:ext cx="4642359" cy="51725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611423">
            <a:off x="4025602" y="-2973816"/>
            <a:ext cx="10319135" cy="986767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597126" y="5143500"/>
            <a:ext cx="5994584" cy="69401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8206328" y="7986276"/>
            <a:ext cx="3522698" cy="341261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4658098" y="4992648"/>
            <a:ext cx="8806508" cy="853130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32214" y="2518593"/>
            <a:ext cx="12022000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League Spartan"/>
              </a:rPr>
              <a:t>Fetal Health Classification Using Ensemble Learning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13783" y="7629525"/>
            <a:ext cx="4245517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 u="sng">
                <a:solidFill>
                  <a:srgbClr val="FFFFFF"/>
                </a:solidFill>
                <a:latin typeface="League Spartan Bold"/>
              </a:rPr>
              <a:t>By : </a:t>
            </a:r>
          </a:p>
          <a:p>
            <a:pPr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League Spartan"/>
              </a:rPr>
              <a:t>J.KANISHKHA</a:t>
            </a:r>
          </a:p>
          <a:p>
            <a:pPr algn="l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League Spartan"/>
              </a:rPr>
              <a:t>2019A7PS0072U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354123" y="4462608"/>
            <a:ext cx="7288824" cy="535218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327" r="0" b="327"/>
          <a:stretch>
            <a:fillRect/>
          </a:stretch>
        </p:blipFill>
        <p:spPr>
          <a:xfrm flipH="false" flipV="false" rot="0">
            <a:off x="498250" y="2038206"/>
            <a:ext cx="9402936" cy="48488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78179" y="457200"/>
            <a:ext cx="753164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Train test split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265873" y="2743200"/>
            <a:ext cx="9012508" cy="699461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84215" y="457200"/>
            <a:ext cx="965435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Ensemble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70215" y="1590675"/>
            <a:ext cx="434757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</a:rPr>
              <a:t>1.Bagging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158651" y="2822710"/>
            <a:ext cx="7970699" cy="699700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84215" y="457200"/>
            <a:ext cx="965435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Ensemble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70215" y="1746385"/>
            <a:ext cx="434757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</a:rPr>
              <a:t>2.Boosting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00067" y="2945376"/>
            <a:ext cx="7887866" cy="696799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84215" y="457200"/>
            <a:ext cx="965435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Ensemble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84215" y="1713139"/>
            <a:ext cx="113177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</a:rPr>
              <a:t>3.Majority Voting Classifier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5259" y="3035596"/>
            <a:ext cx="9221814" cy="622270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769676" y="3263719"/>
            <a:ext cx="8056967" cy="576645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78179" y="1019175"/>
            <a:ext cx="725605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</a:rPr>
              <a:t>Dense CNN Model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969679" y="3093690"/>
            <a:ext cx="7083178" cy="659323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092304" y="633758"/>
            <a:ext cx="909301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</a:rPr>
              <a:t>Hybrid learning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875" y="1858962"/>
            <a:ext cx="909301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</a:rPr>
              <a:t>Dense CNN + SVM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66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466467">
            <a:off x="-1411675" y="-1645698"/>
            <a:ext cx="11560281" cy="128805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517109" y="476454"/>
            <a:ext cx="3930169" cy="103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Aileron Regular Bold"/>
              </a:rPr>
              <a:t>RESULTS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57729" y="1767252"/>
            <a:ext cx="9453154" cy="81652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66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722669">
            <a:off x="14610084" y="-3569675"/>
            <a:ext cx="5381724" cy="59963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21701">
            <a:off x="-1051367" y="-1519904"/>
            <a:ext cx="11246693" cy="107546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72031">
            <a:off x="14597126" y="5143500"/>
            <a:ext cx="5994584" cy="69401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26486" y="7169954"/>
            <a:ext cx="7680527" cy="744051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23524" y="1121432"/>
            <a:ext cx="13240952" cy="103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Aileron Regular Bold"/>
              </a:rPr>
              <a:t>DISCUSSION &amp; 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43206" y="3445327"/>
            <a:ext cx="12001589" cy="516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Roboto Bold"/>
              </a:rPr>
              <a:t>Bagging Model with Decision Tree classifier gave the best accuracy of 0.942.</a:t>
            </a:r>
          </a:p>
          <a:p>
            <a:pPr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Roboto Bold"/>
              </a:rPr>
              <a:t>A simple webApp can be developed and Bagging model can be deployed &amp; Everyone can have access to it.</a:t>
            </a:r>
          </a:p>
          <a:p>
            <a:pPr algn="l"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Roboto Bold"/>
              </a:rPr>
              <a:t>Future research can be worked on baby ultrasound images. 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66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722669">
            <a:off x="14610084" y="-3569675"/>
            <a:ext cx="5381724" cy="59963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21701">
            <a:off x="-1051367" y="-1519904"/>
            <a:ext cx="11246693" cy="107546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72031">
            <a:off x="14597126" y="5143500"/>
            <a:ext cx="5994584" cy="69401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26486" y="7169954"/>
            <a:ext cx="7680527" cy="744051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23524" y="2601460"/>
            <a:ext cx="13240952" cy="549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7999">
                <a:solidFill>
                  <a:srgbClr val="FFFFFF"/>
                </a:solidFill>
                <a:latin typeface="Aileron Regular Bold"/>
              </a:rPr>
              <a:t>THANK YOU !!!</a:t>
            </a:r>
          </a:p>
          <a:p>
            <a:pPr algn="ctr">
              <a:lnSpc>
                <a:spcPts val="8320"/>
              </a:lnSpc>
            </a:pPr>
          </a:p>
          <a:p>
            <a:pPr algn="ctr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Aileron Regular Bold"/>
              </a:rPr>
              <a:t>BY :</a:t>
            </a:r>
          </a:p>
          <a:p>
            <a:pPr algn="ctr"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Aileron Regular Bold"/>
              </a:rPr>
              <a:t>J.KANISHKHA</a:t>
            </a:r>
          </a:p>
          <a:p>
            <a:pPr algn="ctr">
              <a:lnSpc>
                <a:spcPts val="8319"/>
              </a:lnSpc>
            </a:pPr>
            <a:r>
              <a:rPr lang="en-US" sz="6399">
                <a:solidFill>
                  <a:srgbClr val="FFFFFF"/>
                </a:solidFill>
                <a:latin typeface="Aileron Regular Bold"/>
              </a:rPr>
              <a:t>2019A7PS0072U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66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1389">
            <a:off x="-1922180" y="-3282215"/>
            <a:ext cx="7693923" cy="89075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4406621">
            <a:off x="13637010" y="3399159"/>
            <a:ext cx="7831338" cy="748871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72075" y="2323208"/>
            <a:ext cx="7675687" cy="73164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172075" y="962025"/>
            <a:ext cx="7693085" cy="103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FFFFFF"/>
                </a:solidFill>
                <a:latin typeface="Aileron Regular Bold"/>
              </a:rPr>
              <a:t>SPECIAL MENTION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66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5722669">
            <a:off x="13140513" y="-2998175"/>
            <a:ext cx="5381724" cy="59963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21701">
            <a:off x="-2584283" y="-3376582"/>
            <a:ext cx="9536310" cy="91190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72031">
            <a:off x="14262008" y="4851249"/>
            <a:ext cx="5994584" cy="69401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4532413" y="6884204"/>
            <a:ext cx="7680527" cy="744051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70562" y="5150053"/>
            <a:ext cx="8146877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9"/>
              </a:lnSpc>
            </a:pPr>
            <a:r>
              <a:rPr lang="en-US" sz="6399">
                <a:solidFill>
                  <a:srgbClr val="FFFFFF"/>
                </a:solidFill>
                <a:latin typeface="Aileron Regular Bold"/>
              </a:rPr>
              <a:t>WHAT IS CTG DATA?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90084" y="7007791"/>
            <a:ext cx="13107831" cy="103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9"/>
              </a:lnSpc>
            </a:pPr>
            <a:r>
              <a:rPr lang="en-US" sz="6399">
                <a:solidFill>
                  <a:srgbClr val="FFFFFF"/>
                </a:solidFill>
                <a:latin typeface="Aileron Regular Bold"/>
              </a:rPr>
              <a:t>WHAT IS ENSEMBLE LEARNING ?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98999" y="2321841"/>
            <a:ext cx="10290002" cy="208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</a:pPr>
            <a:r>
              <a:rPr lang="en-US" sz="6399">
                <a:solidFill>
                  <a:srgbClr val="FFFFFF"/>
                </a:solidFill>
                <a:latin typeface="Aileron Regular Bold"/>
              </a:rPr>
              <a:t>WHAT IS FETAL HEALTH CLASSIFICATION?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66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21701">
            <a:off x="8941789" y="-4634243"/>
            <a:ext cx="13682868" cy="130842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15140">
            <a:off x="-3840264" y="5540281"/>
            <a:ext cx="7680527" cy="74405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15140">
            <a:off x="1854975" y="-1424424"/>
            <a:ext cx="3522698" cy="341261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12465" y="1028700"/>
            <a:ext cx="1406307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Reasearch Paper Discussion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2465" y="2479378"/>
            <a:ext cx="14063071" cy="723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ague Spartan"/>
              </a:rPr>
              <a:t>Akbulut, A., Ertugrul, E., &amp; Topcu, V. (2018). Fetal health status prediction based on maternal clinical history using machine learning techniques. Computer methods and programs in biomedicine, 163, 87-100.</a:t>
            </a: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ague Spartan"/>
              </a:rPr>
              <a:t>Miao, J. H., &amp; Miao, K. H. (2018). Cardiotocographic diagnosis of fetal health based on multiclass morphologic pattern predictions using deep learning classification. International Journal of Advanced Computer Science and Applications, 9(5).</a:t>
            </a: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ague Spartan"/>
              </a:rPr>
              <a:t>Kuhle, S., Maguire, B., Zhang, H., Hamilton, D., Allen, A. C., Joseph, K. S., &amp; Allen, V. M. (2018). Comparison of logistic regression with machine learning methods for the prediction of fetal growth abnormalities: a retrospective cohort study. BMC pregnancy and childbirth, 18(1), 1-9.</a:t>
            </a: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ague Spartan"/>
              </a:rPr>
              <a:t>Muhammad Hussain, N., Rehman, A. U., Othman, M. T. B., Zafar, J., Zafar, H., &amp; Hamam, H. (2022). Accessing artificial intelligence for fetus health status using hybrid deep learning algorithm (AlexNet-SVM) on cardiotocographic data. Sensors, 22(14), 5103.</a:t>
            </a: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ague Spartan"/>
              </a:rPr>
              <a:t>Chen, Y., Guo, A., Chen, Q., Quan, B., Liu, G., Li, L., ... &amp; Hao, Z. (2021). Intelligent classification of antepartum cardiotocography model based on deep forest. Biomedical Signal Processing and Control, 67, 102555.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ague Spartan"/>
              </a:rPr>
              <a:t>Rahmayanti, N., Pradani, H., Pahlawan, M., &amp; Vinarti, R. (2022). Comparison of machine learning algorithms to classify fetal health using cardiotocogram data. Procedia Computer Science, 197, 162-171.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66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21701">
            <a:off x="8941789" y="-4634243"/>
            <a:ext cx="13682868" cy="130842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15140">
            <a:off x="-3840264" y="5540281"/>
            <a:ext cx="7680527" cy="74405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15140">
            <a:off x="1854975" y="-1424424"/>
            <a:ext cx="3522698" cy="341261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12465" y="1028700"/>
            <a:ext cx="1406307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Reasearch Paper Discussion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2465" y="3746203"/>
            <a:ext cx="12552678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ague Spartan"/>
              </a:rPr>
              <a:t>Nadia et al [4] have created a classification algorithm by using AlexNet along with a support vector machine to analyze cardiotocography data to classify the data into 3 classes (Normal, Pathological, and Suspected). This along with using transfer learning has allowed for a better real-time performance result with an accuracy of 99.72%.</a:t>
            </a:r>
          </a:p>
          <a:p>
            <a:pPr>
              <a:lnSpc>
                <a:spcPts val="2879"/>
              </a:lnSpc>
            </a:pP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ague Spartan"/>
              </a:rPr>
              <a:t>Kuhle et al [3] have compared logistic regression with machine learning methods to predict fetal growth abnormalities. They classified infants into 3 categories and tried to predict SGA and LGA based on the information before pregnancy and 26-week gestation. They tried to compare the different comparison methods of multiple logistic regression and machine learning methods like classification trees, neural networks, etc.</a:t>
            </a:r>
          </a:p>
          <a:p>
            <a:pPr algn="l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88197" y="1028700"/>
            <a:ext cx="1077694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Practical 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43206" y="3380715"/>
            <a:ext cx="12001589" cy="516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Monitoring fetal well-being during labor.</a:t>
            </a:r>
          </a:p>
          <a:p>
            <a:pPr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Identifying risk factors for fetal distress.</a:t>
            </a:r>
          </a:p>
          <a:p>
            <a:pPr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Determining the need for cesarean delivery.</a:t>
            </a:r>
          </a:p>
          <a:p>
            <a:pPr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Evaluating the effectiveness of interventions.</a:t>
            </a:r>
          </a:p>
          <a:p>
            <a:pPr algn="l"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Research and development.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88197" y="1028700"/>
            <a:ext cx="1077694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Practical Applications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04438" y="4191208"/>
            <a:ext cx="11246392" cy="312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Hospitals and other healthcare facilities</a:t>
            </a:r>
          </a:p>
          <a:p>
            <a:pPr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Medical device manufacturers</a:t>
            </a:r>
          </a:p>
          <a:p>
            <a:pPr marL="863601" indent="-431801" lvl="1">
              <a:lnSpc>
                <a:spcPts val="72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Research organizations.</a:t>
            </a:r>
          </a:p>
          <a:p>
            <a:pPr algn="l" marL="863601" indent="-431801" lvl="1">
              <a:lnSpc>
                <a:spcPts val="58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Software development companies.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2014" y="2781404"/>
            <a:ext cx="9179989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FFFFFF"/>
                </a:solidFill>
                <a:latin typeface="League Spartan"/>
              </a:rPr>
              <a:t>Real world Usage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13350" r="6097" b="8329"/>
          <a:stretch>
            <a:fillRect/>
          </a:stretch>
        </p:blipFill>
        <p:spPr>
          <a:xfrm flipH="false" flipV="false" rot="0">
            <a:off x="5257552" y="4561441"/>
            <a:ext cx="6915647" cy="38383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36689" y="2933905"/>
            <a:ext cx="2139390" cy="272415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733995" y="2933905"/>
            <a:ext cx="2794343" cy="279434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34901"/>
          <a:stretch>
            <a:fillRect/>
          </a:stretch>
        </p:blipFill>
        <p:spPr>
          <a:xfrm flipH="false" flipV="false" rot="0">
            <a:off x="13733995" y="6843189"/>
            <a:ext cx="3874204" cy="252203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8656" t="32684" r="7304" b="30858"/>
          <a:stretch>
            <a:fillRect/>
          </a:stretch>
        </p:blipFill>
        <p:spPr>
          <a:xfrm flipH="false" flipV="false" rot="0">
            <a:off x="494474" y="6843189"/>
            <a:ext cx="4059531" cy="11424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888197" y="1028700"/>
            <a:ext cx="1077694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Practical Applications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54005" y="2781404"/>
            <a:ext cx="9179989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FFFFFF"/>
                </a:solidFill>
                <a:latin typeface="League Spartan"/>
              </a:rPr>
              <a:t>Companies that use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86675" y="8912789"/>
            <a:ext cx="9179989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FFFFFF"/>
                </a:solidFill>
                <a:latin typeface="League Spartan"/>
              </a:rPr>
              <a:t>Philips Avalon FM20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0" y="3943743"/>
            <a:ext cx="18288000" cy="3126921"/>
            <a:chOff x="0" y="0"/>
            <a:chExt cx="4816593" cy="82355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816592" cy="823551"/>
            </a:xfrm>
            <a:custGeom>
              <a:avLst/>
              <a:gdLst/>
              <a:ahLst/>
              <a:cxnLst/>
              <a:rect r="r" b="b" t="t" l="l"/>
              <a:pathLst>
                <a:path h="82355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23551"/>
                  </a:lnTo>
                  <a:lnTo>
                    <a:pt x="0" y="823551"/>
                  </a:lnTo>
                  <a:close/>
                </a:path>
              </a:pathLst>
            </a:custGeom>
            <a:solidFill>
              <a:srgbClr val="1800FE">
                <a:alpha val="2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17454" t="17318" r="17507" b="18952"/>
          <a:stretch>
            <a:fillRect/>
          </a:stretch>
        </p:blipFill>
        <p:spPr>
          <a:xfrm flipH="false" flipV="false" rot="0">
            <a:off x="6015993" y="4279381"/>
            <a:ext cx="4069445" cy="245564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234804" y="4445220"/>
            <a:ext cx="5587029" cy="215786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79472" y="4009896"/>
            <a:ext cx="2994616" cy="299461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276125" y="1028700"/>
            <a:ext cx="810314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Implementation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2086" y="2804826"/>
            <a:ext cx="30893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Programming</a:t>
            </a:r>
          </a:p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 Language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06021" y="2804826"/>
            <a:ext cx="30893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Programming Software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3624" y="2804826"/>
            <a:ext cx="30893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Dataset Repository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9472" y="7308790"/>
            <a:ext cx="308938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Python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20339" y="7308790"/>
            <a:ext cx="400787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Kaggle</a:t>
            </a:r>
          </a:p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 Machine Learning Repository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06021" y="7308790"/>
            <a:ext cx="308938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Google Colab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36" t="0" r="1236" b="176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722669">
            <a:off x="-1662162" y="6564925"/>
            <a:ext cx="5381724" cy="5996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63407">
            <a:off x="13058489" y="-615805"/>
            <a:ext cx="9536310" cy="91190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15140">
            <a:off x="-524881" y="-1963310"/>
            <a:ext cx="5381354" cy="52131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27670"/>
          <a:stretch>
            <a:fillRect/>
          </a:stretch>
        </p:blipFill>
        <p:spPr>
          <a:xfrm flipH="false" flipV="false" rot="0">
            <a:off x="471328" y="2239660"/>
            <a:ext cx="13708378" cy="186737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71328" y="4448383"/>
            <a:ext cx="7589092" cy="53633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415294" y="4448383"/>
            <a:ext cx="5353270" cy="536337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378632" y="2239660"/>
            <a:ext cx="3448011" cy="184208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1315" t="0" r="1315" b="19206"/>
          <a:stretch>
            <a:fillRect/>
          </a:stretch>
        </p:blipFill>
        <p:spPr>
          <a:xfrm flipH="false" flipV="false" rot="0">
            <a:off x="14179706" y="4448383"/>
            <a:ext cx="3314345" cy="536337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439536" y="643283"/>
            <a:ext cx="4490446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League Spartan"/>
              </a:rPr>
              <a:t>Datasets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DAFVDXVnPqI</dc:identifier>
  <dcterms:modified xsi:type="dcterms:W3CDTF">2011-08-01T06:04:30Z</dcterms:modified>
  <cp:revision>1</cp:revision>
  <dc:title>FDS Fetal Health Classification</dc:title>
</cp:coreProperties>
</file>